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sldIdLst>
    <p:sldId id="256" r:id="rId2"/>
    <p:sldId id="293" r:id="rId3"/>
    <p:sldId id="273" r:id="rId4"/>
    <p:sldId id="295" r:id="rId5"/>
    <p:sldId id="288" r:id="rId6"/>
    <p:sldId id="268" r:id="rId7"/>
    <p:sldId id="275" r:id="rId8"/>
    <p:sldId id="277" r:id="rId9"/>
    <p:sldId id="278" r:id="rId10"/>
    <p:sldId id="279" r:id="rId11"/>
    <p:sldId id="280" r:id="rId12"/>
    <p:sldId id="281" r:id="rId13"/>
    <p:sldId id="282" r:id="rId14"/>
    <p:sldId id="283" r:id="rId15"/>
    <p:sldId id="284" r:id="rId16"/>
    <p:sldId id="285" r:id="rId17"/>
    <p:sldId id="287" r:id="rId18"/>
    <p:sldId id="292" r:id="rId19"/>
    <p:sldId id="290" r:id="rId20"/>
    <p:sldId id="29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8B1"/>
    <a:srgbClr val="7ABA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40"/>
  </p:normalViewPr>
  <p:slideViewPr>
    <p:cSldViewPr snapToGrid="0" snapToObjects="1">
      <p:cViewPr varScale="1">
        <p:scale>
          <a:sx n="112" d="100"/>
          <a:sy n="112" d="100"/>
        </p:scale>
        <p:origin x="5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0B28468-D4AB-E145-B5AE-672FBFC0691C}" type="datetimeFigureOut">
              <a:rPr lang="ru-RU" smtClean="0"/>
              <a:t>08.09.2022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368960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0B28468-D4AB-E145-B5AE-672FBFC0691C}" type="datetimeFigureOut">
              <a:rPr lang="ru-RU" smtClean="0"/>
              <a:t>08.09.2022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312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0B28468-D4AB-E145-B5AE-672FBFC0691C}" type="datetimeFigureOut">
              <a:rPr lang="ru-RU" smtClean="0"/>
              <a:t>08.09.2022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194306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0B28468-D4AB-E145-B5AE-672FBFC0691C}" type="datetimeFigureOut">
              <a:rPr lang="ru-RU" smtClean="0"/>
              <a:t>08.09.2022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247644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0B28468-D4AB-E145-B5AE-672FBFC0691C}" type="datetimeFigureOut">
              <a:rPr lang="ru-RU" smtClean="0"/>
              <a:t>08.09.2022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46671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0B28468-D4AB-E145-B5AE-672FBFC0691C}" type="datetimeFigureOut">
              <a:rPr lang="ru-RU" smtClean="0"/>
              <a:t>08.09.2022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99910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9"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1"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0B28468-D4AB-E145-B5AE-672FBFC0691C}" type="datetimeFigureOut">
              <a:rPr lang="ru-RU" smtClean="0"/>
              <a:t>08.09.2022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3814887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0B28468-D4AB-E145-B5AE-672FBFC0691C}" type="datetimeFigureOut">
              <a:rPr lang="ru-RU" smtClean="0"/>
              <a:t>08.09.2022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37890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28468-D4AB-E145-B5AE-672FBFC0691C}" type="datetimeFigureOut">
              <a:rPr lang="ru-RU" smtClean="0"/>
              <a:t>08.09.2022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191045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0B28468-D4AB-E145-B5AE-672FBFC0691C}" type="datetimeFigureOut">
              <a:rPr lang="ru-RU" smtClean="0"/>
              <a:t>08.09.2022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86625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0B28468-D4AB-E145-B5AE-672FBFC0691C}" type="datetimeFigureOut">
              <a:rPr lang="ru-RU" smtClean="0"/>
              <a:t>08.09.2022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1423BBC-5825-B348-BD06-ACB28EA55905}" type="slidenum">
              <a:rPr lang="ru-RU" smtClean="0"/>
              <a:t>‹#›</a:t>
            </a:fld>
            <a:endParaRPr lang="ru-RU"/>
          </a:p>
        </p:txBody>
      </p:sp>
    </p:spTree>
    <p:extLst>
      <p:ext uri="{BB962C8B-B14F-4D97-AF65-F5344CB8AC3E}">
        <p14:creationId xmlns:p14="http://schemas.microsoft.com/office/powerpoint/2010/main" val="3000156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28468-D4AB-E145-B5AE-672FBFC0691C}" type="datetimeFigureOut">
              <a:rPr lang="ru-RU" smtClean="0"/>
              <a:t>08.09.2022</a:t>
            </a:fld>
            <a:endParaRPr lang="ru-RU"/>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23BBC-5825-B348-BD06-ACB28EA55905}" type="slidenum">
              <a:rPr lang="ru-RU" smtClean="0"/>
              <a:t>‹#›</a:t>
            </a:fld>
            <a:endParaRPr lang="ru-RU"/>
          </a:p>
        </p:txBody>
      </p:sp>
    </p:spTree>
    <p:extLst>
      <p:ext uri="{BB962C8B-B14F-4D97-AF65-F5344CB8AC3E}">
        <p14:creationId xmlns:p14="http://schemas.microsoft.com/office/powerpoint/2010/main" val="304369745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4AA675-94B6-804D-B0BC-67AF0977FD8C}"/>
              </a:ext>
            </a:extLst>
          </p:cNvPr>
          <p:cNvSpPr>
            <a:spLocks noGrp="1"/>
          </p:cNvSpPr>
          <p:nvPr>
            <p:ph type="ctrTitle"/>
          </p:nvPr>
        </p:nvSpPr>
        <p:spPr>
          <a:xfrm>
            <a:off x="877535" y="-269663"/>
            <a:ext cx="9853612" cy="2387600"/>
          </a:xfrm>
        </p:spPr>
        <p:txBody>
          <a:bodyPr/>
          <a:lstStyle/>
          <a:p>
            <a:r>
              <a:rPr lang="en-US" dirty="0">
                <a:latin typeface="Century Gothic" panose="020B0502020202020204" pitchFamily="34" charset="0"/>
              </a:rPr>
              <a:t>Soft Skills</a:t>
            </a:r>
            <a:endParaRPr lang="ru-RU" dirty="0">
              <a:latin typeface="Century Gothic" panose="020B0502020202020204" pitchFamily="34" charset="0"/>
            </a:endParaRPr>
          </a:p>
        </p:txBody>
      </p:sp>
      <p:sp>
        <p:nvSpPr>
          <p:cNvPr id="3" name="Подзаголовок 2">
            <a:extLst>
              <a:ext uri="{FF2B5EF4-FFF2-40B4-BE49-F238E27FC236}">
                <a16:creationId xmlns:a16="http://schemas.microsoft.com/office/drawing/2014/main" id="{B2E8583A-58F9-6F47-BD34-068FC124D370}"/>
              </a:ext>
            </a:extLst>
          </p:cNvPr>
          <p:cNvSpPr>
            <a:spLocks noGrp="1"/>
          </p:cNvSpPr>
          <p:nvPr>
            <p:ph type="subTitle" idx="1"/>
          </p:nvPr>
        </p:nvSpPr>
        <p:spPr>
          <a:xfrm>
            <a:off x="1062266" y="1773238"/>
            <a:ext cx="9144000" cy="1655762"/>
          </a:xfrm>
        </p:spPr>
        <p:txBody>
          <a:bodyPr/>
          <a:lstStyle/>
          <a:p>
            <a:pPr algn="l"/>
            <a:endParaRPr lang="en-US" dirty="0">
              <a:latin typeface="Century Gothic" panose="020B0502020202020204" pitchFamily="34" charset="0"/>
            </a:endParaRPr>
          </a:p>
          <a:p>
            <a:pPr algn="l"/>
            <a:endParaRPr lang="en-US" i="1" dirty="0">
              <a:latin typeface="Century Gothic" panose="020B0502020202020204" pitchFamily="34" charset="0"/>
            </a:endParaRPr>
          </a:p>
          <a:p>
            <a:pPr algn="l"/>
            <a:r>
              <a:rPr lang="en-US" i="1" dirty="0" err="1">
                <a:latin typeface="Century Gothic" panose="020B0502020202020204" pitchFamily="34" charset="0"/>
              </a:rPr>
              <a:t>Gulnaz</a:t>
            </a:r>
            <a:r>
              <a:rPr lang="en-US" i="1" dirty="0">
                <a:latin typeface="Century Gothic" panose="020B0502020202020204" pitchFamily="34" charset="0"/>
              </a:rPr>
              <a:t> Ibragimova</a:t>
            </a:r>
          </a:p>
          <a:p>
            <a:pPr algn="l"/>
            <a:endParaRPr lang="ru-RU" dirty="0">
              <a:latin typeface="Century Gothic" panose="020B0502020202020204" pitchFamily="34" charset="0"/>
            </a:endParaRPr>
          </a:p>
        </p:txBody>
      </p:sp>
      <p:pic>
        <p:nvPicPr>
          <p:cNvPr id="6" name="Рисунок 5">
            <a:extLst>
              <a:ext uri="{FF2B5EF4-FFF2-40B4-BE49-F238E27FC236}">
                <a16:creationId xmlns:a16="http://schemas.microsoft.com/office/drawing/2014/main" id="{C52DC7BC-5394-F340-AE14-534F7AC8A0E3}"/>
              </a:ext>
            </a:extLst>
          </p:cNvPr>
          <p:cNvPicPr>
            <a:picLocks noChangeAspect="1"/>
          </p:cNvPicPr>
          <p:nvPr/>
        </p:nvPicPr>
        <p:blipFill rotWithShape="1">
          <a:blip r:embed="rId2"/>
          <a:srcRect t="29" b="36975"/>
          <a:stretch/>
        </p:blipFill>
        <p:spPr>
          <a:xfrm>
            <a:off x="0" y="3141450"/>
            <a:ext cx="12192000" cy="3698663"/>
          </a:xfrm>
          <a:prstGeom prst="rect">
            <a:avLst/>
          </a:prstGeom>
        </p:spPr>
      </p:pic>
    </p:spTree>
    <p:extLst>
      <p:ext uri="{BB962C8B-B14F-4D97-AF65-F5344CB8AC3E}">
        <p14:creationId xmlns:p14="http://schemas.microsoft.com/office/powerpoint/2010/main" val="923463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fontScale="90000"/>
          </a:bodyPr>
          <a:lstStyle/>
          <a:p>
            <a:br>
              <a:rPr lang="en-US" sz="2400" dirty="0">
                <a:latin typeface="Century Gothic" panose="020B0502020202020204" pitchFamily="34" charset="0"/>
              </a:rPr>
            </a:br>
            <a:br>
              <a:rPr lang="en-US" sz="2400" dirty="0">
                <a:latin typeface="Century Gothic" panose="020B0502020202020204" pitchFamily="34" charset="0"/>
              </a:rPr>
            </a:br>
            <a:r>
              <a:rPr lang="en-US" sz="2400" dirty="0">
                <a:latin typeface="Century Gothic" panose="020B0502020202020204" pitchFamily="34" charset="0"/>
              </a:rPr>
              <a:t>Communication is one of the most important soft skills</a:t>
            </a:r>
            <a:br>
              <a:rPr lang="en-US" sz="2400" dirty="0">
                <a:latin typeface="Century Gothic" panose="020B0502020202020204" pitchFamily="34" charset="0"/>
              </a:rPr>
            </a:br>
            <a:br>
              <a:rPr lang="en-US" sz="2400" dirty="0">
                <a:latin typeface="Century Gothic" panose="020B0502020202020204" pitchFamily="34" charset="0"/>
              </a:rPr>
            </a:br>
            <a:br>
              <a:rPr lang="en-US" sz="2400" dirty="0">
                <a:latin typeface="Century Gothic" panose="020B0502020202020204" pitchFamily="34" charset="0"/>
              </a:rPr>
            </a:br>
            <a:br>
              <a:rPr lang="en-US" sz="2400" dirty="0">
                <a:latin typeface="Century Gothic" panose="020B0502020202020204" pitchFamily="34" charset="0"/>
              </a:rPr>
            </a:b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lvl="1"/>
            <a:endParaRPr lang="en" dirty="0">
              <a:latin typeface="Century Gothic" panose="020B0502020202020204" pitchFamily="34" charset="0"/>
            </a:endParaRPr>
          </a:p>
          <a:p>
            <a:endParaRPr lang="ru-RU" dirty="0"/>
          </a:p>
        </p:txBody>
      </p:sp>
      <p:pic>
        <p:nvPicPr>
          <p:cNvPr id="5" name="Рисунок 4">
            <a:extLst>
              <a:ext uri="{FF2B5EF4-FFF2-40B4-BE49-F238E27FC236}">
                <a16:creationId xmlns:a16="http://schemas.microsoft.com/office/drawing/2014/main" id="{2C46FA36-F1D7-F449-BA7A-C55F11D256D0}"/>
              </a:ext>
            </a:extLst>
          </p:cNvPr>
          <p:cNvPicPr>
            <a:picLocks noChangeAspect="1"/>
          </p:cNvPicPr>
          <p:nvPr/>
        </p:nvPicPr>
        <p:blipFill>
          <a:blip r:embed="rId2"/>
          <a:stretch>
            <a:fillRect/>
          </a:stretch>
        </p:blipFill>
        <p:spPr>
          <a:xfrm>
            <a:off x="1399823" y="1115684"/>
            <a:ext cx="8070030" cy="5377189"/>
          </a:xfrm>
          <a:prstGeom prst="rect">
            <a:avLst/>
          </a:prstGeom>
        </p:spPr>
      </p:pic>
    </p:spTree>
    <p:extLst>
      <p:ext uri="{BB962C8B-B14F-4D97-AF65-F5344CB8AC3E}">
        <p14:creationId xmlns:p14="http://schemas.microsoft.com/office/powerpoint/2010/main" val="245561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Self-motivation</a:t>
            </a: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normAutofit/>
          </a:bodyPr>
          <a:lstStyle/>
          <a:p>
            <a:r>
              <a:rPr lang="en" dirty="0">
                <a:latin typeface="Century Gothic" panose="020B0502020202020204" pitchFamily="34" charset="0"/>
              </a:rPr>
              <a:t>Having a positive attitude and the initiative to work well </a:t>
            </a:r>
            <a:r>
              <a:rPr lang="en" dirty="0">
                <a:solidFill>
                  <a:srgbClr val="FF0000"/>
                </a:solidFill>
                <a:latin typeface="Century Gothic" panose="020B0502020202020204" pitchFamily="34" charset="0"/>
              </a:rPr>
              <a:t>without around-the-clock supervision </a:t>
            </a:r>
            <a:r>
              <a:rPr lang="en" dirty="0">
                <a:latin typeface="Century Gothic" panose="020B0502020202020204" pitchFamily="34" charset="0"/>
              </a:rPr>
              <a:t>is a vital soft skill for any employee</a:t>
            </a:r>
          </a:p>
          <a:p>
            <a:endParaRPr lang="en" dirty="0">
              <a:latin typeface="Century Gothic" panose="020B0502020202020204" pitchFamily="34" charset="0"/>
            </a:endParaRPr>
          </a:p>
          <a:p>
            <a:pPr lvl="1"/>
            <a:r>
              <a:rPr lang="en" dirty="0">
                <a:latin typeface="Century Gothic" panose="020B0502020202020204" pitchFamily="34" charset="0"/>
              </a:rPr>
              <a:t>Positivity</a:t>
            </a:r>
          </a:p>
          <a:p>
            <a:pPr lvl="1"/>
            <a:r>
              <a:rPr lang="en" dirty="0">
                <a:latin typeface="Century Gothic" panose="020B0502020202020204" pitchFamily="34" charset="0"/>
              </a:rPr>
              <a:t>Ambition</a:t>
            </a:r>
          </a:p>
          <a:p>
            <a:pPr lvl="1"/>
            <a:r>
              <a:rPr lang="en" dirty="0">
                <a:latin typeface="Century Gothic" panose="020B0502020202020204" pitchFamily="34" charset="0"/>
              </a:rPr>
              <a:t>Commitment</a:t>
            </a:r>
          </a:p>
          <a:p>
            <a:pPr lvl="1"/>
            <a:r>
              <a:rPr lang="en" dirty="0">
                <a:latin typeface="Century Gothic" panose="020B0502020202020204" pitchFamily="34" charset="0"/>
              </a:rPr>
              <a:t>Initiative</a:t>
            </a:r>
          </a:p>
          <a:p>
            <a:endParaRPr lang="ru-RU" dirty="0"/>
          </a:p>
        </p:txBody>
      </p:sp>
    </p:spTree>
    <p:extLst>
      <p:ext uri="{BB962C8B-B14F-4D97-AF65-F5344CB8AC3E}">
        <p14:creationId xmlns:p14="http://schemas.microsoft.com/office/powerpoint/2010/main" val="229229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Responsibility</a:t>
            </a:r>
            <a:endParaRPr lang="ru-RU" sz="2400" dirty="0"/>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marL="0" indent="0">
              <a:buNone/>
            </a:pPr>
            <a:r>
              <a:rPr lang="en" dirty="0">
                <a:latin typeface="Century Gothic" panose="020B0502020202020204" pitchFamily="34" charset="0"/>
              </a:rPr>
              <a:t>Taking responsibility means </a:t>
            </a:r>
          </a:p>
          <a:p>
            <a:pPr marL="0" indent="0">
              <a:buNone/>
            </a:pPr>
            <a:endParaRPr lang="en" dirty="0">
              <a:latin typeface="Century Gothic" panose="020B0502020202020204" pitchFamily="34" charset="0"/>
            </a:endParaRPr>
          </a:p>
          <a:p>
            <a:pPr marL="0" indent="0">
              <a:buNone/>
            </a:pPr>
            <a:r>
              <a:rPr lang="en" dirty="0">
                <a:solidFill>
                  <a:srgbClr val="FF0000"/>
                </a:solidFill>
                <a:latin typeface="Century Gothic" panose="020B0502020202020204" pitchFamily="34" charset="0"/>
              </a:rPr>
              <a:t>taking ownership </a:t>
            </a:r>
            <a:r>
              <a:rPr lang="en" dirty="0">
                <a:latin typeface="Century Gothic" panose="020B0502020202020204" pitchFamily="34" charset="0"/>
              </a:rPr>
              <a:t>of not only your goals but the wider company goals. This will mean taking the initiative to make improvements, accepting responsibility for any failures and really caring about working your way to success.</a:t>
            </a:r>
          </a:p>
          <a:p>
            <a:endParaRPr lang="en-US" dirty="0"/>
          </a:p>
          <a:p>
            <a:r>
              <a:rPr lang="en-US" dirty="0">
                <a:latin typeface="Century Gothic" panose="020B0502020202020204" pitchFamily="34" charset="0"/>
              </a:rPr>
              <a:t>Examples</a:t>
            </a:r>
            <a:endParaRPr lang="ru-RU" dirty="0">
              <a:latin typeface="Century Gothic" panose="020B0502020202020204" pitchFamily="34" charset="0"/>
            </a:endParaRPr>
          </a:p>
        </p:txBody>
      </p:sp>
    </p:spTree>
    <p:extLst>
      <p:ext uri="{BB962C8B-B14F-4D97-AF65-F5344CB8AC3E}">
        <p14:creationId xmlns:p14="http://schemas.microsoft.com/office/powerpoint/2010/main" val="3078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Teamwork</a:t>
            </a:r>
            <a:endParaRPr lang="ru-RU" sz="2400" dirty="0"/>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marL="0" indent="0">
              <a:buNone/>
            </a:pPr>
            <a:endParaRPr lang="en" dirty="0">
              <a:latin typeface="Century Gothic" panose="020B0502020202020204" pitchFamily="34" charset="0"/>
            </a:endParaRPr>
          </a:p>
          <a:p>
            <a:pPr marL="0" indent="0">
              <a:buNone/>
            </a:pPr>
            <a:endParaRPr lang="en" dirty="0">
              <a:latin typeface="Century Gothic" panose="020B0502020202020204" pitchFamily="34" charset="0"/>
            </a:endParaRPr>
          </a:p>
          <a:p>
            <a:pPr marL="0" indent="0">
              <a:buNone/>
            </a:pPr>
            <a:r>
              <a:rPr lang="en" dirty="0">
                <a:latin typeface="Century Gothic" panose="020B0502020202020204" pitchFamily="34" charset="0"/>
              </a:rPr>
              <a:t>Good team players are perceptive, as well as </a:t>
            </a:r>
            <a:r>
              <a:rPr lang="en" dirty="0">
                <a:solidFill>
                  <a:srgbClr val="FF0000"/>
                </a:solidFill>
                <a:latin typeface="Century Gothic" panose="020B0502020202020204" pitchFamily="34" charset="0"/>
              </a:rPr>
              <a:t>receptive to the needs</a:t>
            </a:r>
            <a:r>
              <a:rPr lang="en" dirty="0">
                <a:latin typeface="Century Gothic" panose="020B0502020202020204" pitchFamily="34" charset="0"/>
              </a:rPr>
              <a:t> and responsibilities of others.</a:t>
            </a:r>
            <a:endParaRPr lang="en-US" dirty="0"/>
          </a:p>
          <a:p>
            <a:endParaRPr lang="en-US" dirty="0">
              <a:latin typeface="Century Gothic" panose="020B0502020202020204" pitchFamily="34" charset="0"/>
            </a:endParaRPr>
          </a:p>
          <a:p>
            <a:r>
              <a:rPr lang="en-US" dirty="0">
                <a:latin typeface="Century Gothic" panose="020B0502020202020204" pitchFamily="34" charset="0"/>
              </a:rPr>
              <a:t>Examples</a:t>
            </a:r>
            <a:endParaRPr lang="ru-RU" dirty="0">
              <a:latin typeface="Century Gothic" panose="020B0502020202020204" pitchFamily="34" charset="0"/>
            </a:endParaRPr>
          </a:p>
        </p:txBody>
      </p:sp>
    </p:spTree>
    <p:extLst>
      <p:ext uri="{BB962C8B-B14F-4D97-AF65-F5344CB8AC3E}">
        <p14:creationId xmlns:p14="http://schemas.microsoft.com/office/powerpoint/2010/main" val="291614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Decisiveness</a:t>
            </a:r>
            <a:endParaRPr lang="ru-RU" sz="2400" dirty="0"/>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marL="0" indent="0">
              <a:buNone/>
            </a:pPr>
            <a:endParaRPr lang="en" dirty="0">
              <a:latin typeface="Century Gothic" panose="020B0502020202020204" pitchFamily="34" charset="0"/>
            </a:endParaRPr>
          </a:p>
          <a:p>
            <a:pPr marL="0" indent="0">
              <a:buNone/>
            </a:pPr>
            <a:endParaRPr lang="en" dirty="0">
              <a:latin typeface="Century Gothic" panose="020B0502020202020204" pitchFamily="34" charset="0"/>
            </a:endParaRPr>
          </a:p>
          <a:p>
            <a:pPr marL="0" indent="0">
              <a:buNone/>
            </a:pPr>
            <a:r>
              <a:rPr lang="en" dirty="0">
                <a:latin typeface="Century Gothic" panose="020B0502020202020204" pitchFamily="34" charset="0"/>
              </a:rPr>
              <a:t>They take responsibility for the consequences of their decision and can adapt when mistakes are made. This ensures that </a:t>
            </a:r>
            <a:r>
              <a:rPr lang="en" dirty="0">
                <a:solidFill>
                  <a:srgbClr val="FF0000"/>
                </a:solidFill>
                <a:latin typeface="Century Gothic" panose="020B0502020202020204" pitchFamily="34" charset="0"/>
              </a:rPr>
              <a:t>opportunities aren't missed </a:t>
            </a:r>
            <a:r>
              <a:rPr lang="en" dirty="0">
                <a:latin typeface="Century Gothic" panose="020B0502020202020204" pitchFamily="34" charset="0"/>
              </a:rPr>
              <a:t>by lengthy analysis or debate</a:t>
            </a:r>
          </a:p>
          <a:p>
            <a:pPr marL="0" indent="0">
              <a:buNone/>
            </a:pPr>
            <a:endParaRPr lang="en-US" dirty="0">
              <a:latin typeface="Century Gothic" panose="020B0502020202020204" pitchFamily="34" charset="0"/>
            </a:endParaRPr>
          </a:p>
          <a:p>
            <a:r>
              <a:rPr lang="en-US" dirty="0">
                <a:latin typeface="Century Gothic" panose="020B0502020202020204" pitchFamily="34" charset="0"/>
              </a:rPr>
              <a:t>Examples</a:t>
            </a:r>
            <a:endParaRPr lang="ru-RU" dirty="0">
              <a:latin typeface="Century Gothic" panose="020B0502020202020204" pitchFamily="34" charset="0"/>
            </a:endParaRPr>
          </a:p>
        </p:txBody>
      </p:sp>
    </p:spTree>
    <p:extLst>
      <p:ext uri="{BB962C8B-B14F-4D97-AF65-F5344CB8AC3E}">
        <p14:creationId xmlns:p14="http://schemas.microsoft.com/office/powerpoint/2010/main" val="196683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Ability to Work Under Pressure and Time Management</a:t>
            </a:r>
            <a:endParaRPr lang="ru-RU" sz="2400" dirty="0"/>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marL="0" indent="0">
              <a:buNone/>
            </a:pPr>
            <a:endParaRPr lang="en" dirty="0">
              <a:latin typeface="Century Gothic" panose="020B0502020202020204" pitchFamily="34" charset="0"/>
            </a:endParaRPr>
          </a:p>
          <a:p>
            <a:pPr marL="0" indent="0">
              <a:buNone/>
            </a:pPr>
            <a:endParaRPr lang="en" dirty="0">
              <a:latin typeface="Century Gothic" panose="020B0502020202020204" pitchFamily="34" charset="0"/>
            </a:endParaRPr>
          </a:p>
          <a:p>
            <a:pPr marL="0" indent="0">
              <a:buNone/>
            </a:pPr>
            <a:r>
              <a:rPr lang="en" dirty="0">
                <a:latin typeface="Century Gothic" panose="020B0502020202020204" pitchFamily="34" charset="0"/>
              </a:rPr>
              <a:t>Many jobs come with </a:t>
            </a:r>
            <a:r>
              <a:rPr lang="en" dirty="0">
                <a:solidFill>
                  <a:srgbClr val="FF0000"/>
                </a:solidFill>
                <a:latin typeface="Century Gothic" panose="020B0502020202020204" pitchFamily="34" charset="0"/>
              </a:rPr>
              <a:t>demanding deadlines </a:t>
            </a:r>
            <a:r>
              <a:rPr lang="en" dirty="0">
                <a:latin typeface="Century Gothic" panose="020B0502020202020204" pitchFamily="34" charset="0"/>
              </a:rPr>
              <a:t>and, sometimes, high stakes</a:t>
            </a:r>
          </a:p>
          <a:p>
            <a:pPr marL="0" indent="0">
              <a:buNone/>
            </a:pPr>
            <a:endParaRPr lang="en-US" dirty="0">
              <a:latin typeface="Century Gothic" panose="020B0502020202020204" pitchFamily="34" charset="0"/>
            </a:endParaRPr>
          </a:p>
          <a:p>
            <a:r>
              <a:rPr lang="en-US" dirty="0">
                <a:latin typeface="Century Gothic" panose="020B0502020202020204" pitchFamily="34" charset="0"/>
              </a:rPr>
              <a:t>Examples</a:t>
            </a:r>
            <a:endParaRPr lang="ru-RU" dirty="0">
              <a:latin typeface="Century Gothic" panose="020B0502020202020204" pitchFamily="34" charset="0"/>
            </a:endParaRPr>
          </a:p>
        </p:txBody>
      </p:sp>
    </p:spTree>
    <p:extLst>
      <p:ext uri="{BB962C8B-B14F-4D97-AF65-F5344CB8AC3E}">
        <p14:creationId xmlns:p14="http://schemas.microsoft.com/office/powerpoint/2010/main" val="47776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F4C932-EA0D-B548-950B-5E271B4571D1}"/>
              </a:ext>
            </a:extLst>
          </p:cNvPr>
          <p:cNvSpPr>
            <a:spLocks noGrp="1"/>
          </p:cNvSpPr>
          <p:nvPr>
            <p:ph type="title"/>
          </p:nvPr>
        </p:nvSpPr>
        <p:spPr/>
        <p:txBody>
          <a:bodyPr>
            <a:normAutofit/>
          </a:bodyPr>
          <a:lstStyle/>
          <a:p>
            <a:r>
              <a:rPr lang="en-US" sz="2400" dirty="0">
                <a:latin typeface="Century Gothic" panose="020B0502020202020204" pitchFamily="34" charset="0"/>
              </a:rPr>
              <a:t>Flexibility</a:t>
            </a:r>
            <a:endParaRPr lang="ru-RU" sz="2400" dirty="0"/>
          </a:p>
        </p:txBody>
      </p:sp>
      <p:sp>
        <p:nvSpPr>
          <p:cNvPr id="3" name="Объект 2">
            <a:extLst>
              <a:ext uri="{FF2B5EF4-FFF2-40B4-BE49-F238E27FC236}">
                <a16:creationId xmlns:a16="http://schemas.microsoft.com/office/drawing/2014/main" id="{B5A37DAD-0477-4C46-9937-F276E1D0E264}"/>
              </a:ext>
            </a:extLst>
          </p:cNvPr>
          <p:cNvSpPr>
            <a:spLocks noGrp="1"/>
          </p:cNvSpPr>
          <p:nvPr>
            <p:ph idx="1"/>
          </p:nvPr>
        </p:nvSpPr>
        <p:spPr/>
        <p:txBody>
          <a:bodyPr/>
          <a:lstStyle/>
          <a:p>
            <a:pPr marL="0" indent="0">
              <a:buNone/>
            </a:pPr>
            <a:endParaRPr lang="en" dirty="0">
              <a:latin typeface="Century Gothic" panose="020B0502020202020204" pitchFamily="34" charset="0"/>
            </a:endParaRPr>
          </a:p>
          <a:p>
            <a:pPr marL="0" indent="0">
              <a:buNone/>
            </a:pPr>
            <a:endParaRPr lang="en" dirty="0">
              <a:latin typeface="Century Gothic" panose="020B0502020202020204" pitchFamily="34" charset="0"/>
            </a:endParaRPr>
          </a:p>
          <a:p>
            <a:pPr marL="0" indent="0">
              <a:buNone/>
            </a:pPr>
            <a:r>
              <a:rPr lang="en" dirty="0">
                <a:latin typeface="Century Gothic" panose="020B0502020202020204" pitchFamily="34" charset="0"/>
              </a:rPr>
              <a:t>It demonstrates an ability and </a:t>
            </a:r>
            <a:r>
              <a:rPr lang="en" dirty="0">
                <a:solidFill>
                  <a:srgbClr val="FF0000"/>
                </a:solidFill>
                <a:latin typeface="Century Gothic" panose="020B0502020202020204" pitchFamily="34" charset="0"/>
              </a:rPr>
              <a:t>willingness to embrace new tasks </a:t>
            </a:r>
            <a:r>
              <a:rPr lang="en" dirty="0">
                <a:latin typeface="Century Gothic" panose="020B0502020202020204" pitchFamily="34" charset="0"/>
              </a:rPr>
              <a:t>and new challenges calmly and without fuss</a:t>
            </a:r>
          </a:p>
          <a:p>
            <a:pPr marL="0" indent="0">
              <a:buNone/>
            </a:pPr>
            <a:endParaRPr lang="en-US" dirty="0">
              <a:latin typeface="Century Gothic" panose="020B0502020202020204" pitchFamily="34" charset="0"/>
            </a:endParaRPr>
          </a:p>
          <a:p>
            <a:r>
              <a:rPr lang="en-US" dirty="0">
                <a:latin typeface="Century Gothic" panose="020B0502020202020204" pitchFamily="34" charset="0"/>
              </a:rPr>
              <a:t>Examples</a:t>
            </a:r>
            <a:endParaRPr lang="ru-RU" dirty="0">
              <a:latin typeface="Century Gothic" panose="020B0502020202020204" pitchFamily="34" charset="0"/>
            </a:endParaRPr>
          </a:p>
        </p:txBody>
      </p:sp>
    </p:spTree>
    <p:extLst>
      <p:ext uri="{BB962C8B-B14F-4D97-AF65-F5344CB8AC3E}">
        <p14:creationId xmlns:p14="http://schemas.microsoft.com/office/powerpoint/2010/main" val="1817683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109ADE-6FFF-114E-9CC2-C0BEDCB0821D}"/>
              </a:ext>
            </a:extLst>
          </p:cNvPr>
          <p:cNvSpPr>
            <a:spLocks noGrp="1"/>
          </p:cNvSpPr>
          <p:nvPr>
            <p:ph type="title"/>
          </p:nvPr>
        </p:nvSpPr>
        <p:spPr/>
        <p:txBody>
          <a:bodyPr>
            <a:normAutofit/>
          </a:bodyPr>
          <a:lstStyle/>
          <a:p>
            <a:r>
              <a:rPr lang="en-US" sz="2400" dirty="0">
                <a:latin typeface="Century Gothic" panose="020B0502020202020204" pitchFamily="34" charset="0"/>
              </a:rPr>
              <a:t>Networking</a:t>
            </a:r>
            <a:endParaRPr lang="ru-RU" sz="2400" dirty="0"/>
          </a:p>
        </p:txBody>
      </p:sp>
      <p:sp>
        <p:nvSpPr>
          <p:cNvPr id="3" name="Объект 2">
            <a:extLst>
              <a:ext uri="{FF2B5EF4-FFF2-40B4-BE49-F238E27FC236}">
                <a16:creationId xmlns:a16="http://schemas.microsoft.com/office/drawing/2014/main" id="{05478184-B5ED-BF4B-AAC5-8C4DBC233A84}"/>
              </a:ext>
            </a:extLst>
          </p:cNvPr>
          <p:cNvSpPr>
            <a:spLocks noGrp="1"/>
          </p:cNvSpPr>
          <p:nvPr>
            <p:ph idx="1"/>
          </p:nvPr>
        </p:nvSpPr>
        <p:spPr/>
        <p:txBody>
          <a:bodyPr>
            <a:normAutofit/>
          </a:bodyPr>
          <a:lstStyle/>
          <a:p>
            <a:pPr marL="0" indent="0">
              <a:buNone/>
            </a:pPr>
            <a:r>
              <a:rPr lang="en" dirty="0">
                <a:latin typeface="Century Gothic" panose="020B0502020202020204" pitchFamily="34" charset="0"/>
              </a:rPr>
              <a:t>Networking is essential for your careers  </a:t>
            </a:r>
          </a:p>
          <a:p>
            <a:pPr marL="0" indent="0">
              <a:buNone/>
            </a:pPr>
            <a:endParaRPr lang="en" dirty="0">
              <a:latin typeface="Century Gothic" panose="020B0502020202020204" pitchFamily="34" charset="0"/>
            </a:endParaRPr>
          </a:p>
          <a:p>
            <a:pPr marL="0" indent="0">
              <a:buNone/>
            </a:pPr>
            <a:r>
              <a:rPr lang="en" dirty="0">
                <a:latin typeface="Century Gothic" panose="020B0502020202020204" pitchFamily="34" charset="0"/>
              </a:rPr>
              <a:t>“Opportunities do not float like clouds in the sky. They’re </a:t>
            </a:r>
            <a:r>
              <a:rPr lang="en" dirty="0">
                <a:solidFill>
                  <a:srgbClr val="FF0000"/>
                </a:solidFill>
                <a:latin typeface="Century Gothic" panose="020B0502020202020204" pitchFamily="34" charset="0"/>
              </a:rPr>
              <a:t>attached to people</a:t>
            </a:r>
            <a:r>
              <a:rPr lang="en" dirty="0">
                <a:latin typeface="Century Gothic" panose="020B0502020202020204" pitchFamily="34" charset="0"/>
              </a:rPr>
              <a:t>. If you’re looking for an opportunity, you’re really looking for a person.”</a:t>
            </a:r>
          </a:p>
          <a:p>
            <a:pPr marL="0" indent="0">
              <a:buNone/>
            </a:pPr>
            <a:r>
              <a:rPr lang="en" dirty="0">
                <a:latin typeface="Century Gothic" panose="020B0502020202020204" pitchFamily="34" charset="0"/>
              </a:rPr>
              <a:t>— Reid Hoffman</a:t>
            </a:r>
          </a:p>
          <a:p>
            <a:endParaRPr lang="en" dirty="0">
              <a:latin typeface="Century Gothic" panose="020B0502020202020204" pitchFamily="34" charset="0"/>
            </a:endParaRPr>
          </a:p>
          <a:p>
            <a:r>
              <a:rPr lang="en" dirty="0">
                <a:latin typeface="Century Gothic" panose="020B0502020202020204" pitchFamily="34" charset="0"/>
              </a:rPr>
              <a:t>Examples</a:t>
            </a:r>
            <a:endParaRPr lang="ru-RU" dirty="0"/>
          </a:p>
        </p:txBody>
      </p:sp>
    </p:spTree>
    <p:extLst>
      <p:ext uri="{BB962C8B-B14F-4D97-AF65-F5344CB8AC3E}">
        <p14:creationId xmlns:p14="http://schemas.microsoft.com/office/powerpoint/2010/main" val="230503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811E46-E13F-DC4D-826C-74EAA1D9A87F}"/>
              </a:ext>
            </a:extLst>
          </p:cNvPr>
          <p:cNvSpPr>
            <a:spLocks noGrp="1"/>
          </p:cNvSpPr>
          <p:nvPr>
            <p:ph type="title"/>
          </p:nvPr>
        </p:nvSpPr>
        <p:spPr/>
        <p:txBody>
          <a:bodyPr>
            <a:normAutofit/>
          </a:bodyPr>
          <a:lstStyle/>
          <a:p>
            <a:r>
              <a:rPr lang="en-US" sz="2400" dirty="0">
                <a:latin typeface="Century Gothic" panose="020B0502020202020204" pitchFamily="34" charset="0"/>
              </a:rPr>
              <a:t>PRACTICE: Behavior/Competency Based Interview </a:t>
            </a:r>
            <a:endParaRPr lang="ru-RU" sz="2400" dirty="0"/>
          </a:p>
        </p:txBody>
      </p:sp>
      <p:sp>
        <p:nvSpPr>
          <p:cNvPr id="3" name="Объект 2">
            <a:extLst>
              <a:ext uri="{FF2B5EF4-FFF2-40B4-BE49-F238E27FC236}">
                <a16:creationId xmlns:a16="http://schemas.microsoft.com/office/drawing/2014/main" id="{C89FFAA7-A1AC-8846-85FE-7354BA937288}"/>
              </a:ext>
            </a:extLst>
          </p:cNvPr>
          <p:cNvSpPr>
            <a:spLocks noGrp="1"/>
          </p:cNvSpPr>
          <p:nvPr>
            <p:ph idx="1"/>
          </p:nvPr>
        </p:nvSpPr>
        <p:spPr/>
        <p:txBody>
          <a:bodyPr/>
          <a:lstStyle/>
          <a:p>
            <a:endParaRPr lang="en" dirty="0">
              <a:latin typeface="Century Gothic" panose="020B0502020202020204" pitchFamily="34" charset="0"/>
            </a:endParaRPr>
          </a:p>
          <a:p>
            <a:r>
              <a:rPr lang="en" dirty="0">
                <a:latin typeface="Century Gothic" panose="020B0502020202020204" pitchFamily="34" charset="0"/>
              </a:rPr>
              <a:t>Competency-based interviews use </a:t>
            </a:r>
            <a:r>
              <a:rPr lang="en" dirty="0">
                <a:solidFill>
                  <a:srgbClr val="FF0000"/>
                </a:solidFill>
                <a:latin typeface="Century Gothic" panose="020B0502020202020204" pitchFamily="34" charset="0"/>
              </a:rPr>
              <a:t>questions </a:t>
            </a:r>
            <a:r>
              <a:rPr lang="en" dirty="0">
                <a:latin typeface="Century Gothic" panose="020B0502020202020204" pitchFamily="34" charset="0"/>
              </a:rPr>
              <a:t>which aim to find out </a:t>
            </a:r>
            <a:r>
              <a:rPr lang="en" dirty="0">
                <a:solidFill>
                  <a:srgbClr val="FF0000"/>
                </a:solidFill>
                <a:latin typeface="Century Gothic" panose="020B0502020202020204" pitchFamily="34" charset="0"/>
              </a:rPr>
              <a:t>how you have used specific skills </a:t>
            </a:r>
            <a:r>
              <a:rPr lang="en" dirty="0">
                <a:latin typeface="Century Gothic" panose="020B0502020202020204" pitchFamily="34" charset="0"/>
              </a:rPr>
              <a:t>in your previous experience and how you approach problems, tasks and challenges.</a:t>
            </a:r>
            <a:endParaRPr lang="ru-RU" dirty="0">
              <a:latin typeface="Century Gothic" panose="020B0502020202020204" pitchFamily="34" charset="0"/>
            </a:endParaRPr>
          </a:p>
        </p:txBody>
      </p:sp>
    </p:spTree>
    <p:extLst>
      <p:ext uri="{BB962C8B-B14F-4D97-AF65-F5344CB8AC3E}">
        <p14:creationId xmlns:p14="http://schemas.microsoft.com/office/powerpoint/2010/main" val="1882475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5587B-D5C6-D943-AE9D-F963D360A8E3}"/>
              </a:ext>
            </a:extLst>
          </p:cNvPr>
          <p:cNvSpPr>
            <a:spLocks noGrp="1"/>
          </p:cNvSpPr>
          <p:nvPr>
            <p:ph type="title"/>
          </p:nvPr>
        </p:nvSpPr>
        <p:spPr>
          <a:xfrm>
            <a:off x="762000" y="192619"/>
            <a:ext cx="10515600" cy="1325563"/>
          </a:xfrm>
        </p:spPr>
        <p:txBody>
          <a:bodyPr/>
          <a:lstStyle/>
          <a:p>
            <a:r>
              <a:rPr lang="en-US" sz="2400" dirty="0">
                <a:latin typeface="Century Gothic" panose="020B0502020202020204" pitchFamily="34" charset="0"/>
              </a:rPr>
              <a:t>PRACTICE: Behavior/Competency Based Interview </a:t>
            </a: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FC5EC064-1B7D-0D4D-846A-B886069BDAF3}"/>
              </a:ext>
            </a:extLst>
          </p:cNvPr>
          <p:cNvSpPr>
            <a:spLocks noGrp="1"/>
          </p:cNvSpPr>
          <p:nvPr>
            <p:ph sz="half" idx="1"/>
          </p:nvPr>
        </p:nvSpPr>
        <p:spPr/>
        <p:txBody>
          <a:bodyPr>
            <a:normAutofit fontScale="92500" lnSpcReduction="20000"/>
          </a:bodyPr>
          <a:lstStyle/>
          <a:p>
            <a:endParaRPr lang="en" dirty="0">
              <a:latin typeface="Century Gothic" panose="020B0502020202020204" pitchFamily="34" charset="0"/>
            </a:endParaRPr>
          </a:p>
          <a:p>
            <a:pPr marL="0" indent="0">
              <a:buNone/>
            </a:pPr>
            <a:endParaRPr lang="en" dirty="0">
              <a:latin typeface="Century Gothic" panose="020B0502020202020204" pitchFamily="34" charset="0"/>
            </a:endParaRPr>
          </a:p>
          <a:p>
            <a:r>
              <a:rPr lang="en" dirty="0">
                <a:latin typeface="Century Gothic" panose="020B0502020202020204" pitchFamily="34" charset="0"/>
              </a:rPr>
              <a:t>S – situation	1 min	</a:t>
            </a:r>
          </a:p>
          <a:p>
            <a:r>
              <a:rPr lang="en" dirty="0">
                <a:latin typeface="Century Gothic" panose="020B0502020202020204" pitchFamily="34" charset="0"/>
              </a:rPr>
              <a:t>T – task		1 min</a:t>
            </a:r>
          </a:p>
          <a:p>
            <a:r>
              <a:rPr lang="en" dirty="0">
                <a:latin typeface="Century Gothic" panose="020B0502020202020204" pitchFamily="34" charset="0"/>
              </a:rPr>
              <a:t>A – actions	3 min</a:t>
            </a:r>
          </a:p>
          <a:p>
            <a:r>
              <a:rPr lang="en" dirty="0">
                <a:latin typeface="Century Gothic" panose="020B0502020202020204" pitchFamily="34" charset="0"/>
              </a:rPr>
              <a:t>R – results		1 min</a:t>
            </a:r>
          </a:p>
          <a:p>
            <a:endParaRPr lang="en-US" dirty="0"/>
          </a:p>
        </p:txBody>
      </p:sp>
      <p:sp>
        <p:nvSpPr>
          <p:cNvPr id="4" name="Объект 3">
            <a:extLst>
              <a:ext uri="{FF2B5EF4-FFF2-40B4-BE49-F238E27FC236}">
                <a16:creationId xmlns:a16="http://schemas.microsoft.com/office/drawing/2014/main" id="{0D8EE41F-7518-424C-94F3-AEF1E21829B6}"/>
              </a:ext>
            </a:extLst>
          </p:cNvPr>
          <p:cNvSpPr>
            <a:spLocks noGrp="1"/>
          </p:cNvSpPr>
          <p:nvPr>
            <p:ph sz="half" idx="2"/>
          </p:nvPr>
        </p:nvSpPr>
        <p:spPr>
          <a:xfrm>
            <a:off x="5740400" y="1690159"/>
            <a:ext cx="5181600" cy="4351338"/>
          </a:xfrm>
        </p:spPr>
        <p:txBody>
          <a:bodyPr>
            <a:normAutofit fontScale="92500" lnSpcReduction="20000"/>
          </a:bodyPr>
          <a:lstStyle/>
          <a:p>
            <a:pPr marL="457200" indent="-457200"/>
            <a:r>
              <a:rPr lang="en-US" dirty="0">
                <a:latin typeface="Century Gothic" panose="020B0502020202020204" pitchFamily="34" charset="0"/>
              </a:rPr>
              <a:t>Communications</a:t>
            </a:r>
          </a:p>
          <a:p>
            <a:pPr marL="457200" indent="-457200"/>
            <a:r>
              <a:rPr lang="en-US" dirty="0">
                <a:latin typeface="Century Gothic" panose="020B0502020202020204" pitchFamily="34" charset="0"/>
              </a:rPr>
              <a:t>Self-Motivation</a:t>
            </a:r>
          </a:p>
          <a:p>
            <a:pPr marL="457200" indent="-457200"/>
            <a:r>
              <a:rPr lang="en-US" dirty="0">
                <a:latin typeface="Century Gothic" panose="020B0502020202020204" pitchFamily="34" charset="0"/>
              </a:rPr>
              <a:t>Leadership</a:t>
            </a:r>
          </a:p>
          <a:p>
            <a:pPr marL="457200" indent="-457200"/>
            <a:r>
              <a:rPr lang="en-US" dirty="0">
                <a:latin typeface="Century Gothic" panose="020B0502020202020204" pitchFamily="34" charset="0"/>
              </a:rPr>
              <a:t>Teamwork</a:t>
            </a:r>
          </a:p>
          <a:p>
            <a:pPr marL="457200" indent="-457200"/>
            <a:r>
              <a:rPr lang="en" dirty="0">
                <a:latin typeface="Century Gothic" panose="020B0502020202020204" pitchFamily="34" charset="0"/>
              </a:rPr>
              <a:t>Decisiveness</a:t>
            </a:r>
          </a:p>
          <a:p>
            <a:pPr marL="457200" indent="-457200"/>
            <a:r>
              <a:rPr lang="en" dirty="0">
                <a:latin typeface="Century Gothic" panose="020B0502020202020204" pitchFamily="34" charset="0"/>
              </a:rPr>
              <a:t>Ability to Work Under Pressure and Time Management</a:t>
            </a:r>
          </a:p>
          <a:p>
            <a:pPr marL="457200" indent="-457200"/>
            <a:r>
              <a:rPr lang="en" dirty="0">
                <a:latin typeface="Century Gothic" panose="020B0502020202020204" pitchFamily="34" charset="0"/>
              </a:rPr>
              <a:t>Flexibility</a:t>
            </a:r>
          </a:p>
          <a:p>
            <a:pPr marL="457200" indent="-457200"/>
            <a:r>
              <a:rPr lang="en" dirty="0">
                <a:latin typeface="Century Gothic" panose="020B0502020202020204" pitchFamily="34" charset="0"/>
              </a:rPr>
              <a:t>Negotiation and Conflict Resolution</a:t>
            </a:r>
          </a:p>
          <a:p>
            <a:endParaRPr lang="ru-RU" dirty="0"/>
          </a:p>
        </p:txBody>
      </p:sp>
    </p:spTree>
    <p:extLst>
      <p:ext uri="{BB962C8B-B14F-4D97-AF65-F5344CB8AC3E}">
        <p14:creationId xmlns:p14="http://schemas.microsoft.com/office/powerpoint/2010/main" val="394682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3E7F0D-E217-D44E-9226-97F4BF2C2CCF}"/>
              </a:ext>
            </a:extLst>
          </p:cNvPr>
          <p:cNvSpPr>
            <a:spLocks noGrp="1"/>
          </p:cNvSpPr>
          <p:nvPr>
            <p:ph type="title"/>
          </p:nvPr>
        </p:nvSpPr>
        <p:spPr/>
        <p:txBody>
          <a:bodyPr/>
          <a:lstStyle/>
          <a:p>
            <a:r>
              <a:rPr lang="en-US" sz="2400" dirty="0">
                <a:latin typeface="Century Gothic" panose="020B0502020202020204" pitchFamily="34" charset="0"/>
              </a:rPr>
              <a:t>Section 1</a:t>
            </a:r>
            <a:r>
              <a:rPr lang="ru-RU" sz="2400" dirty="0">
                <a:latin typeface="Century Gothic" panose="020B0502020202020204" pitchFamily="34" charset="0"/>
              </a:rPr>
              <a:t> </a:t>
            </a:r>
            <a:r>
              <a:rPr lang="en-US" sz="2400" dirty="0">
                <a:latin typeface="Century Gothic" panose="020B0502020202020204" pitchFamily="34" charset="0"/>
              </a:rPr>
              <a:t>Personal brand and Soft skills</a:t>
            </a:r>
            <a:br>
              <a:rPr lang="ru-RU" dirty="0"/>
            </a:br>
            <a:endParaRPr lang="ru-RU" dirty="0"/>
          </a:p>
        </p:txBody>
      </p:sp>
      <p:sp>
        <p:nvSpPr>
          <p:cNvPr id="3" name="Объект 2">
            <a:extLst>
              <a:ext uri="{FF2B5EF4-FFF2-40B4-BE49-F238E27FC236}">
                <a16:creationId xmlns:a16="http://schemas.microsoft.com/office/drawing/2014/main" id="{651FF0CF-B4E1-0C49-BD3C-0ED8FDB4B386}"/>
              </a:ext>
            </a:extLst>
          </p:cNvPr>
          <p:cNvSpPr>
            <a:spLocks noGrp="1"/>
          </p:cNvSpPr>
          <p:nvPr>
            <p:ph idx="1"/>
          </p:nvPr>
        </p:nvSpPr>
        <p:spPr/>
        <p:txBody>
          <a:bodyPr>
            <a:normAutofit/>
          </a:bodyPr>
          <a:lstStyle/>
          <a:p>
            <a:pPr marL="0" indent="0">
              <a:buNone/>
            </a:pPr>
            <a:r>
              <a:rPr lang="en-US" dirty="0">
                <a:latin typeface="Century Gothic" panose="020B0502020202020204" pitchFamily="34" charset="0"/>
              </a:rPr>
              <a:t>Topics covered in this section:</a:t>
            </a:r>
            <a:endParaRPr lang="ru-RU" dirty="0">
              <a:latin typeface="Century Gothic" panose="020B0502020202020204" pitchFamily="34" charset="0"/>
            </a:endParaRPr>
          </a:p>
          <a:p>
            <a:pPr lvl="0"/>
            <a:r>
              <a:rPr lang="en-US" dirty="0">
                <a:latin typeface="Century Gothic" panose="020B0502020202020204" pitchFamily="34" charset="0"/>
              </a:rPr>
              <a:t>Soft skills and Networking</a:t>
            </a:r>
            <a:endParaRPr lang="ru-RU" dirty="0">
              <a:latin typeface="Century Gothic" panose="020B0502020202020204" pitchFamily="34" charset="0"/>
            </a:endParaRPr>
          </a:p>
          <a:p>
            <a:pPr lvl="0"/>
            <a:r>
              <a:rPr lang="en-US" dirty="0">
                <a:latin typeface="Century Gothic" panose="020B0502020202020204" pitchFamily="34" charset="0"/>
              </a:rPr>
              <a:t>Self-confidence and Body language</a:t>
            </a:r>
            <a:endParaRPr lang="ru-RU" dirty="0">
              <a:latin typeface="Century Gothic" panose="020B0502020202020204" pitchFamily="34" charset="0"/>
            </a:endParaRPr>
          </a:p>
          <a:p>
            <a:pPr lvl="0"/>
            <a:r>
              <a:rPr lang="en-US" dirty="0">
                <a:latin typeface="Century Gothic" panose="020B0502020202020204" pitchFamily="34" charset="0"/>
              </a:rPr>
              <a:t>Personal Brand</a:t>
            </a:r>
            <a:endParaRPr lang="ru-RU" dirty="0">
              <a:latin typeface="Century Gothic" panose="020B0502020202020204" pitchFamily="34" charset="0"/>
            </a:endParaRPr>
          </a:p>
          <a:p>
            <a:pPr lvl="0"/>
            <a:r>
              <a:rPr lang="en-US" dirty="0">
                <a:latin typeface="Century Gothic" panose="020B0502020202020204" pitchFamily="34" charset="0"/>
              </a:rPr>
              <a:t>Making presentations</a:t>
            </a:r>
            <a:endParaRPr lang="ru-RU" dirty="0">
              <a:latin typeface="Century Gothic" panose="020B0502020202020204" pitchFamily="34" charset="0"/>
            </a:endParaRPr>
          </a:p>
          <a:p>
            <a:pPr lvl="0"/>
            <a:r>
              <a:rPr lang="en-US" dirty="0">
                <a:latin typeface="Century Gothic" panose="020B0502020202020204" pitchFamily="34" charset="0"/>
              </a:rPr>
              <a:t>Leadership skills</a:t>
            </a:r>
            <a:endParaRPr lang="ru-RU" dirty="0">
              <a:latin typeface="Century Gothic" panose="020B0502020202020204" pitchFamily="34" charset="0"/>
            </a:endParaRPr>
          </a:p>
          <a:p>
            <a:endParaRPr lang="ru-RU" dirty="0"/>
          </a:p>
        </p:txBody>
      </p:sp>
    </p:spTree>
    <p:extLst>
      <p:ext uri="{BB962C8B-B14F-4D97-AF65-F5344CB8AC3E}">
        <p14:creationId xmlns:p14="http://schemas.microsoft.com/office/powerpoint/2010/main" val="599054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E8385F-4147-CB4C-8161-658C70AAB832}"/>
              </a:ext>
            </a:extLst>
          </p:cNvPr>
          <p:cNvSpPr>
            <a:spLocks noGrp="1"/>
          </p:cNvSpPr>
          <p:nvPr>
            <p:ph type="title"/>
          </p:nvPr>
        </p:nvSpPr>
        <p:spPr/>
        <p:txBody>
          <a:bodyPr/>
          <a:lstStyle/>
          <a:p>
            <a:r>
              <a:rPr lang="en-US" sz="2400" dirty="0">
                <a:latin typeface="Century Gothic" panose="020B0502020202020204" pitchFamily="34" charset="0"/>
              </a:rPr>
              <a:t>PRACTICE: Questions</a:t>
            </a: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BCBDD1D2-BF2D-D643-9007-AC7589218039}"/>
              </a:ext>
            </a:extLst>
          </p:cNvPr>
          <p:cNvSpPr>
            <a:spLocks noGrp="1"/>
          </p:cNvSpPr>
          <p:nvPr>
            <p:ph idx="1"/>
          </p:nvPr>
        </p:nvSpPr>
        <p:spPr/>
        <p:txBody>
          <a:bodyPr/>
          <a:lstStyle/>
          <a:p>
            <a:pPr marL="0" indent="0">
              <a:buNone/>
            </a:pPr>
            <a:endParaRPr lang="en-US" dirty="0">
              <a:latin typeface="Century Gothic" panose="020B0502020202020204" pitchFamily="34" charset="0"/>
            </a:endParaRPr>
          </a:p>
          <a:p>
            <a:r>
              <a:rPr lang="en-US" dirty="0">
                <a:latin typeface="Century Gothic" panose="020B0502020202020204" pitchFamily="34" charset="0"/>
              </a:rPr>
              <a:t>Share a time you had communication problems with your manager or coworker. How did you handle the situation?</a:t>
            </a:r>
          </a:p>
          <a:p>
            <a:endParaRPr lang="ru-RU" dirty="0">
              <a:latin typeface="Century Gothic" panose="020B0502020202020204" pitchFamily="34" charset="0"/>
            </a:endParaRPr>
          </a:p>
          <a:p>
            <a:r>
              <a:rPr lang="en-US" dirty="0">
                <a:latin typeface="Century Gothic" panose="020B0502020202020204" pitchFamily="34" charset="0"/>
              </a:rPr>
              <a:t>A time you had to deal with someone who was difficult</a:t>
            </a:r>
          </a:p>
          <a:p>
            <a:endParaRPr lang="en-US" dirty="0"/>
          </a:p>
          <a:p>
            <a:r>
              <a:rPr lang="en-US" dirty="0">
                <a:latin typeface="Century Gothic" panose="020B0502020202020204" pitchFamily="34" charset="0"/>
              </a:rPr>
              <a:t>A problem you solved in a creative way or unique way</a:t>
            </a:r>
          </a:p>
          <a:p>
            <a:endParaRPr lang="ru-RU" dirty="0"/>
          </a:p>
        </p:txBody>
      </p:sp>
    </p:spTree>
    <p:extLst>
      <p:ext uri="{BB962C8B-B14F-4D97-AF65-F5344CB8AC3E}">
        <p14:creationId xmlns:p14="http://schemas.microsoft.com/office/powerpoint/2010/main" val="2989640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9ADF88-29FF-B344-BDDA-459F579FEC7D}"/>
              </a:ext>
            </a:extLst>
          </p:cNvPr>
          <p:cNvSpPr>
            <a:spLocks noGrp="1"/>
          </p:cNvSpPr>
          <p:nvPr>
            <p:ph type="ctrTitle"/>
          </p:nvPr>
        </p:nvSpPr>
        <p:spPr>
          <a:xfrm>
            <a:off x="1524000" y="-563563"/>
            <a:ext cx="9144000" cy="2387600"/>
          </a:xfrm>
        </p:spPr>
        <p:txBody>
          <a:bodyPr/>
          <a:lstStyle/>
          <a:p>
            <a:r>
              <a:rPr lang="en-US" dirty="0"/>
              <a:t>Q&amp;A</a:t>
            </a:r>
            <a:endParaRPr lang="ru-RU" dirty="0"/>
          </a:p>
        </p:txBody>
      </p:sp>
      <p:pic>
        <p:nvPicPr>
          <p:cNvPr id="10" name="Рисунок 9">
            <a:extLst>
              <a:ext uri="{FF2B5EF4-FFF2-40B4-BE49-F238E27FC236}">
                <a16:creationId xmlns:a16="http://schemas.microsoft.com/office/drawing/2014/main" id="{8D51D7DC-3F21-8949-A52D-4148AE1F6C3D}"/>
              </a:ext>
            </a:extLst>
          </p:cNvPr>
          <p:cNvPicPr>
            <a:picLocks noChangeAspect="1"/>
          </p:cNvPicPr>
          <p:nvPr/>
        </p:nvPicPr>
        <p:blipFill>
          <a:blip r:embed="rId2"/>
          <a:stretch>
            <a:fillRect/>
          </a:stretch>
        </p:blipFill>
        <p:spPr>
          <a:xfrm>
            <a:off x="0" y="2420299"/>
            <a:ext cx="12192000" cy="4437701"/>
          </a:xfrm>
          <a:prstGeom prst="rect">
            <a:avLst/>
          </a:prstGeom>
        </p:spPr>
      </p:pic>
    </p:spTree>
    <p:extLst>
      <p:ext uri="{BB962C8B-B14F-4D97-AF65-F5344CB8AC3E}">
        <p14:creationId xmlns:p14="http://schemas.microsoft.com/office/powerpoint/2010/main" val="265533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D74EA8-3EB0-0F44-A206-0003DD9D3730}"/>
              </a:ext>
            </a:extLst>
          </p:cNvPr>
          <p:cNvSpPr>
            <a:spLocks noGrp="1"/>
          </p:cNvSpPr>
          <p:nvPr>
            <p:ph type="title"/>
          </p:nvPr>
        </p:nvSpPr>
        <p:spPr/>
        <p:txBody>
          <a:bodyPr>
            <a:normAutofit/>
          </a:bodyPr>
          <a:lstStyle/>
          <a:p>
            <a:r>
              <a:rPr lang="en-US" sz="2400" dirty="0">
                <a:latin typeface="Century Gothic" panose="020B0502020202020204" pitchFamily="34" charset="0"/>
              </a:rPr>
              <a:t>Structure</a:t>
            </a: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0FF63DE6-B00F-0443-9F13-EFB7F6B63AFF}"/>
              </a:ext>
            </a:extLst>
          </p:cNvPr>
          <p:cNvSpPr>
            <a:spLocks noGrp="1"/>
          </p:cNvSpPr>
          <p:nvPr>
            <p:ph idx="1"/>
          </p:nvPr>
        </p:nvSpPr>
        <p:spPr/>
        <p:txBody>
          <a:bodyPr/>
          <a:lstStyle/>
          <a:p>
            <a:r>
              <a:rPr lang="en-US" dirty="0">
                <a:latin typeface="Century Gothic" panose="020B0502020202020204" pitchFamily="34" charset="0"/>
              </a:rPr>
              <a:t>Introduction/your expectations</a:t>
            </a:r>
          </a:p>
          <a:p>
            <a:r>
              <a:rPr lang="en-US" dirty="0">
                <a:latin typeface="Century Gothic" panose="020B0502020202020204" pitchFamily="34" charset="0"/>
              </a:rPr>
              <a:t>Soft skills vs hard skills</a:t>
            </a:r>
          </a:p>
          <a:p>
            <a:r>
              <a:rPr lang="en-US" dirty="0">
                <a:latin typeface="Century Gothic" panose="020B0502020202020204" pitchFamily="34" charset="0"/>
              </a:rPr>
              <a:t>Networking</a:t>
            </a:r>
          </a:p>
          <a:p>
            <a:r>
              <a:rPr lang="en-US" dirty="0">
                <a:latin typeface="Century Gothic" panose="020B0502020202020204" pitchFamily="34" charset="0"/>
              </a:rPr>
              <a:t>Practice: Behavior based interview</a:t>
            </a:r>
          </a:p>
          <a:p>
            <a:endParaRPr lang="ru-RU" dirty="0">
              <a:latin typeface="Century Gothic" panose="020B0502020202020204" pitchFamily="34" charset="0"/>
            </a:endParaRPr>
          </a:p>
        </p:txBody>
      </p:sp>
    </p:spTree>
    <p:extLst>
      <p:ext uri="{BB962C8B-B14F-4D97-AF65-F5344CB8AC3E}">
        <p14:creationId xmlns:p14="http://schemas.microsoft.com/office/powerpoint/2010/main" val="43026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53A4BA-8585-664F-AAEE-1093A07684D0}"/>
              </a:ext>
            </a:extLst>
          </p:cNvPr>
          <p:cNvSpPr>
            <a:spLocks noGrp="1"/>
          </p:cNvSpPr>
          <p:nvPr>
            <p:ph type="title"/>
          </p:nvPr>
        </p:nvSpPr>
        <p:spPr/>
        <p:txBody>
          <a:bodyPr>
            <a:normAutofit/>
          </a:bodyPr>
          <a:lstStyle/>
          <a:p>
            <a:r>
              <a:rPr lang="en-US" sz="2400" dirty="0">
                <a:latin typeface="Century Gothic" panose="020B0502020202020204" pitchFamily="34" charset="0"/>
              </a:rPr>
              <a:t>Introduction</a:t>
            </a:r>
            <a:endParaRPr lang="ru-RU" sz="2400" dirty="0"/>
          </a:p>
        </p:txBody>
      </p:sp>
      <p:sp>
        <p:nvSpPr>
          <p:cNvPr id="3" name="Объект 2">
            <a:extLst>
              <a:ext uri="{FF2B5EF4-FFF2-40B4-BE49-F238E27FC236}">
                <a16:creationId xmlns:a16="http://schemas.microsoft.com/office/drawing/2014/main" id="{AB262E80-9D8D-0E4C-8FD1-F6DEB638D2AF}"/>
              </a:ext>
            </a:extLst>
          </p:cNvPr>
          <p:cNvSpPr>
            <a:spLocks noGrp="1"/>
          </p:cNvSpPr>
          <p:nvPr>
            <p:ph idx="1"/>
          </p:nvPr>
        </p:nvSpPr>
        <p:spPr>
          <a:xfrm>
            <a:off x="4176889" y="1793877"/>
            <a:ext cx="7176911" cy="4144963"/>
          </a:xfrm>
        </p:spPr>
        <p:txBody>
          <a:bodyPr/>
          <a:lstStyle/>
          <a:p>
            <a:pPr marL="0" indent="0">
              <a:buNone/>
            </a:pPr>
            <a:r>
              <a:rPr lang="en-US" dirty="0" err="1">
                <a:latin typeface="Century Gothic" panose="020B0502020202020204" pitchFamily="34" charset="0"/>
              </a:rPr>
              <a:t>Gulnaz</a:t>
            </a:r>
            <a:r>
              <a:rPr lang="en-US" dirty="0">
                <a:latin typeface="Century Gothic" panose="020B0502020202020204" pitchFamily="34" charset="0"/>
              </a:rPr>
              <a:t> Ibragimova</a:t>
            </a:r>
          </a:p>
          <a:p>
            <a:r>
              <a:rPr lang="en-US" dirty="0">
                <a:latin typeface="Century Gothic" panose="020B0502020202020204" pitchFamily="34" charset="0"/>
              </a:rPr>
              <a:t>20+ years in IT industry</a:t>
            </a:r>
          </a:p>
          <a:p>
            <a:r>
              <a:rPr lang="en-US" dirty="0">
                <a:latin typeface="Century Gothic" panose="020B0502020202020204" pitchFamily="34" charset="0"/>
              </a:rPr>
              <a:t>Degree in Education and Linguistics</a:t>
            </a:r>
          </a:p>
          <a:p>
            <a:r>
              <a:rPr lang="en-US" dirty="0">
                <a:latin typeface="Century Gothic" panose="020B0502020202020204" pitchFamily="34" charset="0"/>
              </a:rPr>
              <a:t>Master’s Degree in Business Administration (MBA), UK</a:t>
            </a:r>
          </a:p>
          <a:p>
            <a:r>
              <a:rPr lang="en-US" dirty="0">
                <a:latin typeface="Century Gothic" panose="020B0502020202020204" pitchFamily="34" charset="0"/>
              </a:rPr>
              <a:t>HR director for 8 years </a:t>
            </a:r>
          </a:p>
          <a:p>
            <a:r>
              <a:rPr lang="en-US" dirty="0">
                <a:latin typeface="Century Gothic" panose="020B0502020202020204" pitchFamily="34" charset="0"/>
              </a:rPr>
              <a:t>Now Region Lead for UK and Oceania at GDC Fujitsu in Russia</a:t>
            </a:r>
          </a:p>
          <a:p>
            <a:endParaRPr lang="en-US" dirty="0">
              <a:latin typeface="Century Gothic" panose="020B0502020202020204" pitchFamily="34" charset="0"/>
            </a:endParaRPr>
          </a:p>
          <a:p>
            <a:endParaRPr lang="ru-RU" dirty="0"/>
          </a:p>
        </p:txBody>
      </p:sp>
      <p:pic>
        <p:nvPicPr>
          <p:cNvPr id="4" name="Объект 8">
            <a:extLst>
              <a:ext uri="{FF2B5EF4-FFF2-40B4-BE49-F238E27FC236}">
                <a16:creationId xmlns:a16="http://schemas.microsoft.com/office/drawing/2014/main" id="{65D1EA8A-339C-3D40-8AAF-C0DB0310E5E7}"/>
              </a:ext>
            </a:extLst>
          </p:cNvPr>
          <p:cNvPicPr>
            <a:picLocks noChangeAspect="1"/>
          </p:cNvPicPr>
          <p:nvPr/>
        </p:nvPicPr>
        <p:blipFill>
          <a:blip r:embed="rId2"/>
          <a:stretch>
            <a:fillRect/>
          </a:stretch>
        </p:blipFill>
        <p:spPr>
          <a:xfrm>
            <a:off x="661232" y="1690690"/>
            <a:ext cx="2899580" cy="4351338"/>
          </a:xfrm>
          <a:prstGeom prst="rect">
            <a:avLst/>
          </a:prstGeom>
        </p:spPr>
      </p:pic>
    </p:spTree>
    <p:extLst>
      <p:ext uri="{BB962C8B-B14F-4D97-AF65-F5344CB8AC3E}">
        <p14:creationId xmlns:p14="http://schemas.microsoft.com/office/powerpoint/2010/main" val="189749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D74EA8-3EB0-0F44-A206-0003DD9D3730}"/>
              </a:ext>
            </a:extLst>
          </p:cNvPr>
          <p:cNvSpPr>
            <a:spLocks noGrp="1"/>
          </p:cNvSpPr>
          <p:nvPr>
            <p:ph type="title"/>
          </p:nvPr>
        </p:nvSpPr>
        <p:spPr/>
        <p:txBody>
          <a:bodyPr>
            <a:normAutofit/>
          </a:bodyPr>
          <a:lstStyle/>
          <a:p>
            <a:r>
              <a:rPr lang="en-US" sz="2400" dirty="0">
                <a:latin typeface="Century Gothic" panose="020B0502020202020204" pitchFamily="34" charset="0"/>
              </a:rPr>
              <a:t>Outcomes</a:t>
            </a:r>
            <a:endParaRPr lang="ru-RU" sz="2400" dirty="0">
              <a:latin typeface="Century Gothic" panose="020B0502020202020204" pitchFamily="34" charset="0"/>
            </a:endParaRPr>
          </a:p>
        </p:txBody>
      </p:sp>
      <p:sp>
        <p:nvSpPr>
          <p:cNvPr id="3" name="Объект 2">
            <a:extLst>
              <a:ext uri="{FF2B5EF4-FFF2-40B4-BE49-F238E27FC236}">
                <a16:creationId xmlns:a16="http://schemas.microsoft.com/office/drawing/2014/main" id="{0FF63DE6-B00F-0443-9F13-EFB7F6B63AFF}"/>
              </a:ext>
            </a:extLst>
          </p:cNvPr>
          <p:cNvSpPr>
            <a:spLocks noGrp="1"/>
          </p:cNvSpPr>
          <p:nvPr>
            <p:ph idx="1"/>
          </p:nvPr>
        </p:nvSpPr>
        <p:spPr/>
        <p:txBody>
          <a:bodyPr/>
          <a:lstStyle/>
          <a:p>
            <a:pPr marL="0" indent="0">
              <a:buNone/>
            </a:pPr>
            <a:r>
              <a:rPr lang="en-US" dirty="0">
                <a:latin typeface="Century Gothic" panose="020B0502020202020204" pitchFamily="34" charset="0"/>
              </a:rPr>
              <a:t>by the end of the lessons you will learn:</a:t>
            </a:r>
          </a:p>
          <a:p>
            <a:pPr marL="0" indent="0">
              <a:buNone/>
            </a:pPr>
            <a:endParaRPr lang="en-US" dirty="0">
              <a:latin typeface="Century Gothic" panose="020B0502020202020204" pitchFamily="34" charset="0"/>
            </a:endParaRPr>
          </a:p>
          <a:p>
            <a:r>
              <a:rPr lang="en-US" dirty="0">
                <a:latin typeface="Century Gothic" panose="020B0502020202020204" pitchFamily="34" charset="0"/>
              </a:rPr>
              <a:t>what soft skills you need to be successful</a:t>
            </a:r>
          </a:p>
          <a:p>
            <a:r>
              <a:rPr lang="en-US" dirty="0">
                <a:latin typeface="Century Gothic" panose="020B0502020202020204" pitchFamily="34" charset="0"/>
              </a:rPr>
              <a:t>why networking is essential for your career</a:t>
            </a:r>
          </a:p>
          <a:p>
            <a:r>
              <a:rPr lang="en-US" dirty="0">
                <a:latin typeface="Century Gothic" panose="020B0502020202020204" pitchFamily="34" charset="0"/>
              </a:rPr>
              <a:t>how to deal with behavior based questions in an interview</a:t>
            </a:r>
            <a:endParaRPr lang="ru-RU" dirty="0">
              <a:latin typeface="Century Gothic" panose="020B0502020202020204" pitchFamily="34" charset="0"/>
            </a:endParaRPr>
          </a:p>
        </p:txBody>
      </p:sp>
    </p:spTree>
    <p:extLst>
      <p:ext uri="{BB962C8B-B14F-4D97-AF65-F5344CB8AC3E}">
        <p14:creationId xmlns:p14="http://schemas.microsoft.com/office/powerpoint/2010/main" val="230483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109ADE-6FFF-114E-9CC2-C0BEDCB0821D}"/>
              </a:ext>
            </a:extLst>
          </p:cNvPr>
          <p:cNvSpPr>
            <a:spLocks noGrp="1"/>
          </p:cNvSpPr>
          <p:nvPr>
            <p:ph type="title"/>
          </p:nvPr>
        </p:nvSpPr>
        <p:spPr/>
        <p:txBody>
          <a:bodyPr>
            <a:normAutofit/>
          </a:bodyPr>
          <a:lstStyle/>
          <a:p>
            <a:r>
              <a:rPr lang="en-US" sz="2400" dirty="0">
                <a:latin typeface="Century Gothic" panose="020B0502020202020204" pitchFamily="34" charset="0"/>
              </a:rPr>
              <a:t>Hard Skills</a:t>
            </a:r>
            <a:endParaRPr lang="ru-RU" sz="2400" dirty="0"/>
          </a:p>
        </p:txBody>
      </p:sp>
      <p:sp>
        <p:nvSpPr>
          <p:cNvPr id="3" name="Объект 2">
            <a:extLst>
              <a:ext uri="{FF2B5EF4-FFF2-40B4-BE49-F238E27FC236}">
                <a16:creationId xmlns:a16="http://schemas.microsoft.com/office/drawing/2014/main" id="{05478184-B5ED-BF4B-AAC5-8C4DBC233A84}"/>
              </a:ext>
            </a:extLst>
          </p:cNvPr>
          <p:cNvSpPr>
            <a:spLocks noGrp="1"/>
          </p:cNvSpPr>
          <p:nvPr>
            <p:ph idx="1"/>
          </p:nvPr>
        </p:nvSpPr>
        <p:spPr/>
        <p:txBody>
          <a:bodyPr>
            <a:normAutofit/>
          </a:bodyPr>
          <a:lstStyle/>
          <a:p>
            <a:pPr marL="0" indent="0">
              <a:buNone/>
            </a:pPr>
            <a:endParaRPr lang="en" dirty="0">
              <a:latin typeface="Century Gothic" panose="020B0502020202020204" pitchFamily="34" charset="0"/>
            </a:endParaRPr>
          </a:p>
          <a:p>
            <a:r>
              <a:rPr lang="en" dirty="0">
                <a:latin typeface="Century Gothic" panose="020B0502020202020204" pitchFamily="34" charset="0"/>
              </a:rPr>
              <a:t>the specific knowledge, abilities and expertise required to do a particular job successfully</a:t>
            </a:r>
          </a:p>
          <a:p>
            <a:endParaRPr lang="en" dirty="0">
              <a:latin typeface="Century Gothic" panose="020B0502020202020204" pitchFamily="34" charset="0"/>
            </a:endParaRPr>
          </a:p>
          <a:p>
            <a:r>
              <a:rPr lang="en" dirty="0">
                <a:latin typeface="Century Gothic" panose="020B0502020202020204" pitchFamily="34" charset="0"/>
              </a:rPr>
              <a:t>It is about your </a:t>
            </a:r>
            <a:r>
              <a:rPr lang="en" dirty="0">
                <a:solidFill>
                  <a:srgbClr val="FF0000"/>
                </a:solidFill>
                <a:latin typeface="Century Gothic" panose="020B0502020202020204" pitchFamily="34" charset="0"/>
              </a:rPr>
              <a:t>CV</a:t>
            </a:r>
          </a:p>
          <a:p>
            <a:endParaRPr lang="en" dirty="0">
              <a:latin typeface="Century Gothic" panose="020B0502020202020204" pitchFamily="34" charset="0"/>
            </a:endParaRPr>
          </a:p>
          <a:p>
            <a:r>
              <a:rPr lang="en" dirty="0">
                <a:latin typeface="Century Gothic" panose="020B0502020202020204" pitchFamily="34" charset="0"/>
              </a:rPr>
              <a:t>Examples</a:t>
            </a:r>
            <a:endParaRPr lang="ru-RU" dirty="0"/>
          </a:p>
        </p:txBody>
      </p:sp>
    </p:spTree>
    <p:extLst>
      <p:ext uri="{BB962C8B-B14F-4D97-AF65-F5344CB8AC3E}">
        <p14:creationId xmlns:p14="http://schemas.microsoft.com/office/powerpoint/2010/main" val="15299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72B5DD-4B05-9D4E-A176-026507D94434}"/>
              </a:ext>
            </a:extLst>
          </p:cNvPr>
          <p:cNvSpPr>
            <a:spLocks noGrp="1"/>
          </p:cNvSpPr>
          <p:nvPr>
            <p:ph type="title"/>
          </p:nvPr>
        </p:nvSpPr>
        <p:spPr/>
        <p:txBody>
          <a:bodyPr>
            <a:normAutofit/>
          </a:bodyPr>
          <a:lstStyle/>
          <a:p>
            <a:r>
              <a:rPr lang="en-US" sz="2400" dirty="0">
                <a:latin typeface="Century Gothic" panose="020B0502020202020204" pitchFamily="34" charset="0"/>
              </a:rPr>
              <a:t>Soft Skills</a:t>
            </a:r>
            <a:endParaRPr lang="ru-RU" sz="2400" dirty="0"/>
          </a:p>
        </p:txBody>
      </p:sp>
      <p:sp>
        <p:nvSpPr>
          <p:cNvPr id="3" name="Объект 2">
            <a:extLst>
              <a:ext uri="{FF2B5EF4-FFF2-40B4-BE49-F238E27FC236}">
                <a16:creationId xmlns:a16="http://schemas.microsoft.com/office/drawing/2014/main" id="{A9602B1A-3246-6D4E-B8F2-B585C448FB4F}"/>
              </a:ext>
            </a:extLst>
          </p:cNvPr>
          <p:cNvSpPr>
            <a:spLocks noGrp="1"/>
          </p:cNvSpPr>
          <p:nvPr>
            <p:ph idx="1"/>
          </p:nvPr>
        </p:nvSpPr>
        <p:spPr>
          <a:xfrm>
            <a:off x="773289" y="1690690"/>
            <a:ext cx="10515600" cy="4351338"/>
          </a:xfrm>
        </p:spPr>
        <p:txBody>
          <a:bodyPr>
            <a:normAutofit/>
          </a:bodyPr>
          <a:lstStyle/>
          <a:p>
            <a:pPr marL="0" indent="0">
              <a:buNone/>
            </a:pPr>
            <a:r>
              <a:rPr lang="en" dirty="0">
                <a:latin typeface="Century Gothic" panose="020B0502020202020204" pitchFamily="34" charset="0"/>
              </a:rPr>
              <a:t>soft skills are more to do with </a:t>
            </a:r>
          </a:p>
          <a:p>
            <a:endParaRPr lang="en" dirty="0">
              <a:latin typeface="Century Gothic" panose="020B0502020202020204" pitchFamily="34" charset="0"/>
            </a:endParaRPr>
          </a:p>
          <a:p>
            <a:r>
              <a:rPr lang="en" dirty="0">
                <a:latin typeface="Century Gothic" panose="020B0502020202020204" pitchFamily="34" charset="0"/>
              </a:rPr>
              <a:t>your personality </a:t>
            </a:r>
          </a:p>
          <a:p>
            <a:endParaRPr lang="en" dirty="0">
              <a:latin typeface="Century Gothic" panose="020B0502020202020204" pitchFamily="34" charset="0"/>
            </a:endParaRPr>
          </a:p>
          <a:p>
            <a:r>
              <a:rPr lang="en" dirty="0">
                <a:latin typeface="Century Gothic" panose="020B0502020202020204" pitchFamily="34" charset="0"/>
              </a:rPr>
              <a:t>non-technical abilities</a:t>
            </a:r>
          </a:p>
          <a:p>
            <a:endParaRPr lang="en" dirty="0">
              <a:latin typeface="Century Gothic" panose="020B0502020202020204" pitchFamily="34" charset="0"/>
            </a:endParaRPr>
          </a:p>
          <a:p>
            <a:r>
              <a:rPr lang="en" dirty="0">
                <a:latin typeface="Century Gothic" panose="020B0502020202020204" pitchFamily="34" charset="0"/>
              </a:rPr>
              <a:t>It is about your </a:t>
            </a:r>
            <a:r>
              <a:rPr lang="en" dirty="0">
                <a:solidFill>
                  <a:srgbClr val="FF0000"/>
                </a:solidFill>
                <a:latin typeface="Century Gothic" panose="020B0502020202020204" pitchFamily="34" charset="0"/>
              </a:rPr>
              <a:t>Cover Letter</a:t>
            </a:r>
          </a:p>
          <a:p>
            <a:endParaRPr lang="en" dirty="0">
              <a:latin typeface="Century Gothic" panose="020B0502020202020204" pitchFamily="34" charset="0"/>
            </a:endParaRPr>
          </a:p>
          <a:p>
            <a:endParaRPr lang="ru-RU" dirty="0">
              <a:latin typeface="Century Gothic" panose="020B0502020202020204" pitchFamily="34" charset="0"/>
            </a:endParaRPr>
          </a:p>
        </p:txBody>
      </p:sp>
    </p:spTree>
    <p:extLst>
      <p:ext uri="{BB962C8B-B14F-4D97-AF65-F5344CB8AC3E}">
        <p14:creationId xmlns:p14="http://schemas.microsoft.com/office/powerpoint/2010/main" val="115027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8F8F34D-5E73-674C-BDF0-497828B03077}"/>
              </a:ext>
            </a:extLst>
          </p:cNvPr>
          <p:cNvSpPr>
            <a:spLocks noGrp="1"/>
          </p:cNvSpPr>
          <p:nvPr>
            <p:ph idx="1"/>
          </p:nvPr>
        </p:nvSpPr>
        <p:spPr/>
        <p:txBody>
          <a:bodyPr>
            <a:normAutofit/>
          </a:bodyPr>
          <a:lstStyle/>
          <a:p>
            <a:r>
              <a:rPr lang="en" dirty="0">
                <a:latin typeface="Century Gothic" panose="020B0502020202020204" pitchFamily="34" charset="0"/>
              </a:rPr>
              <a:t>Can be fostered by observing and paying attention to others, self-reflection and </a:t>
            </a:r>
            <a:r>
              <a:rPr lang="en" dirty="0">
                <a:solidFill>
                  <a:srgbClr val="FF0000"/>
                </a:solidFill>
                <a:latin typeface="Century Gothic" panose="020B0502020202020204" pitchFamily="34" charset="0"/>
              </a:rPr>
              <a:t>proactive personal development</a:t>
            </a:r>
            <a:r>
              <a:rPr lang="en" dirty="0">
                <a:latin typeface="Century Gothic" panose="020B0502020202020204" pitchFamily="34" charset="0"/>
              </a:rPr>
              <a:t>.</a:t>
            </a:r>
          </a:p>
          <a:p>
            <a:endParaRPr lang="en" dirty="0">
              <a:latin typeface="Century Gothic" panose="020B0502020202020204" pitchFamily="34" charset="0"/>
            </a:endParaRPr>
          </a:p>
          <a:p>
            <a:r>
              <a:rPr lang="en" dirty="0">
                <a:latin typeface="Century Gothic" panose="020B0502020202020204" pitchFamily="34" charset="0"/>
              </a:rPr>
              <a:t>Every job role requires </a:t>
            </a:r>
            <a:r>
              <a:rPr lang="en" dirty="0">
                <a:solidFill>
                  <a:srgbClr val="FF0000"/>
                </a:solidFill>
                <a:latin typeface="Century Gothic" panose="020B0502020202020204" pitchFamily="34" charset="0"/>
              </a:rPr>
              <a:t>some interactions with others</a:t>
            </a:r>
            <a:r>
              <a:rPr lang="en" dirty="0">
                <a:latin typeface="Century Gothic" panose="020B0502020202020204" pitchFamily="34" charset="0"/>
              </a:rPr>
              <a:t>, whether they are colleagues or customers, </a:t>
            </a:r>
          </a:p>
          <a:p>
            <a:endParaRPr lang="en" dirty="0">
              <a:latin typeface="Century Gothic" panose="020B0502020202020204" pitchFamily="34" charset="0"/>
            </a:endParaRPr>
          </a:p>
          <a:p>
            <a:pPr marL="0" indent="0">
              <a:buNone/>
            </a:pPr>
            <a:r>
              <a:rPr lang="en" dirty="0">
                <a:latin typeface="Century Gothic" panose="020B0502020202020204" pitchFamily="34" charset="0"/>
              </a:rPr>
              <a:t>SO</a:t>
            </a:r>
          </a:p>
          <a:p>
            <a:pPr marL="0" indent="0">
              <a:buNone/>
            </a:pPr>
            <a:r>
              <a:rPr lang="en" dirty="0">
                <a:latin typeface="Century Gothic" panose="020B0502020202020204" pitchFamily="34" charset="0"/>
              </a:rPr>
              <a:t>soft skills will be important to most employers</a:t>
            </a:r>
            <a:endParaRPr lang="ru-RU" dirty="0">
              <a:latin typeface="Century Gothic" panose="020B0502020202020204" pitchFamily="34" charset="0"/>
            </a:endParaRPr>
          </a:p>
        </p:txBody>
      </p:sp>
      <p:sp>
        <p:nvSpPr>
          <p:cNvPr id="4" name="Заголовок 1">
            <a:extLst>
              <a:ext uri="{FF2B5EF4-FFF2-40B4-BE49-F238E27FC236}">
                <a16:creationId xmlns:a16="http://schemas.microsoft.com/office/drawing/2014/main" id="{CCAE53E0-9F6B-0C4B-B815-16DF613B157E}"/>
              </a:ext>
            </a:extLst>
          </p:cNvPr>
          <p:cNvSpPr>
            <a:spLocks noGrp="1"/>
          </p:cNvSpPr>
          <p:nvPr>
            <p:ph type="title"/>
          </p:nvPr>
        </p:nvSpPr>
        <p:spPr>
          <a:xfrm>
            <a:off x="838200" y="365127"/>
            <a:ext cx="10515600" cy="1325563"/>
          </a:xfrm>
        </p:spPr>
        <p:txBody>
          <a:bodyPr>
            <a:normAutofit/>
          </a:bodyPr>
          <a:lstStyle/>
          <a:p>
            <a:r>
              <a:rPr lang="en-US" sz="2400" dirty="0">
                <a:latin typeface="Century Gothic" panose="020B0502020202020204" pitchFamily="34" charset="0"/>
              </a:rPr>
              <a:t>Soft Skills</a:t>
            </a:r>
            <a:endParaRPr lang="ru-RU" sz="2400" dirty="0"/>
          </a:p>
        </p:txBody>
      </p:sp>
    </p:spTree>
    <p:extLst>
      <p:ext uri="{BB962C8B-B14F-4D97-AF65-F5344CB8AC3E}">
        <p14:creationId xmlns:p14="http://schemas.microsoft.com/office/powerpoint/2010/main" val="348276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974728-34C5-4742-AA4B-77266A441A2C}"/>
              </a:ext>
            </a:extLst>
          </p:cNvPr>
          <p:cNvSpPr>
            <a:spLocks noGrp="1"/>
          </p:cNvSpPr>
          <p:nvPr>
            <p:ph type="title"/>
          </p:nvPr>
        </p:nvSpPr>
        <p:spPr>
          <a:xfrm>
            <a:off x="870480" y="-174978"/>
            <a:ext cx="3932237" cy="1600200"/>
          </a:xfrm>
        </p:spPr>
        <p:txBody>
          <a:bodyPr/>
          <a:lstStyle/>
          <a:p>
            <a:r>
              <a:rPr lang="en-US" dirty="0"/>
              <a:t>Soft Skills</a:t>
            </a:r>
            <a:endParaRPr lang="ru-RU" dirty="0"/>
          </a:p>
        </p:txBody>
      </p:sp>
      <p:sp>
        <p:nvSpPr>
          <p:cNvPr id="4" name="Текст 3">
            <a:extLst>
              <a:ext uri="{FF2B5EF4-FFF2-40B4-BE49-F238E27FC236}">
                <a16:creationId xmlns:a16="http://schemas.microsoft.com/office/drawing/2014/main" id="{A7298CAE-D532-624C-A574-671D139EE81A}"/>
              </a:ext>
            </a:extLst>
          </p:cNvPr>
          <p:cNvSpPr>
            <a:spLocks noGrp="1"/>
          </p:cNvSpPr>
          <p:nvPr>
            <p:ph type="body" sz="half" idx="2"/>
          </p:nvPr>
        </p:nvSpPr>
        <p:spPr>
          <a:xfrm>
            <a:off x="839788" y="1715911"/>
            <a:ext cx="8947150" cy="4153077"/>
          </a:xfrm>
        </p:spPr>
        <p:txBody>
          <a:bodyPr>
            <a:normAutofit fontScale="92500" lnSpcReduction="20000"/>
          </a:bodyPr>
          <a:lstStyle/>
          <a:p>
            <a:pPr marL="457200" indent="-457200">
              <a:buFont typeface="Arial" panose="020B0604020202020204" pitchFamily="34" charset="0"/>
              <a:buChar char="•"/>
            </a:pPr>
            <a:r>
              <a:rPr lang="en-US" sz="2800" dirty="0">
                <a:latin typeface="Century Gothic" panose="020B0502020202020204" pitchFamily="34" charset="0"/>
              </a:rPr>
              <a:t>Communications</a:t>
            </a:r>
          </a:p>
          <a:p>
            <a:pPr marL="457200" indent="-457200">
              <a:buFont typeface="Arial" panose="020B0604020202020204" pitchFamily="34" charset="0"/>
              <a:buChar char="•"/>
            </a:pPr>
            <a:r>
              <a:rPr lang="en-US" sz="2800" dirty="0">
                <a:latin typeface="Century Gothic" panose="020B0502020202020204" pitchFamily="34" charset="0"/>
              </a:rPr>
              <a:t>Self-Motivation</a:t>
            </a:r>
          </a:p>
          <a:p>
            <a:pPr marL="457200" indent="-457200">
              <a:buFont typeface="Arial" panose="020B0604020202020204" pitchFamily="34" charset="0"/>
              <a:buChar char="•"/>
            </a:pPr>
            <a:r>
              <a:rPr lang="en-US" sz="2800" dirty="0">
                <a:latin typeface="Century Gothic" panose="020B0502020202020204" pitchFamily="34" charset="0"/>
              </a:rPr>
              <a:t>Responsibility</a:t>
            </a:r>
          </a:p>
          <a:p>
            <a:pPr marL="457200" indent="-457200">
              <a:buFont typeface="Arial" panose="020B0604020202020204" pitchFamily="34" charset="0"/>
              <a:buChar char="•"/>
            </a:pPr>
            <a:r>
              <a:rPr lang="en-US" sz="2800" dirty="0">
                <a:latin typeface="Century Gothic" panose="020B0502020202020204" pitchFamily="34" charset="0"/>
              </a:rPr>
              <a:t>Leadership</a:t>
            </a:r>
          </a:p>
          <a:p>
            <a:pPr marL="457200" indent="-457200">
              <a:buFont typeface="Arial" panose="020B0604020202020204" pitchFamily="34" charset="0"/>
              <a:buChar char="•"/>
            </a:pPr>
            <a:r>
              <a:rPr lang="en-US" sz="2800" dirty="0">
                <a:latin typeface="Century Gothic" panose="020B0502020202020204" pitchFamily="34" charset="0"/>
              </a:rPr>
              <a:t>Teamwork</a:t>
            </a:r>
          </a:p>
          <a:p>
            <a:pPr marL="457200" indent="-457200">
              <a:buFont typeface="Arial" panose="020B0604020202020204" pitchFamily="34" charset="0"/>
              <a:buChar char="•"/>
            </a:pPr>
            <a:r>
              <a:rPr lang="en" sz="2800" dirty="0">
                <a:latin typeface="Century Gothic" panose="020B0502020202020204" pitchFamily="34" charset="0"/>
              </a:rPr>
              <a:t>Decisiveness</a:t>
            </a:r>
          </a:p>
          <a:p>
            <a:pPr marL="457200" indent="-457200">
              <a:buFont typeface="Arial" panose="020B0604020202020204" pitchFamily="34" charset="0"/>
              <a:buChar char="•"/>
            </a:pPr>
            <a:r>
              <a:rPr lang="en" sz="2800" dirty="0">
                <a:latin typeface="Century Gothic" panose="020B0502020202020204" pitchFamily="34" charset="0"/>
              </a:rPr>
              <a:t>Ability to Work Under Pressure and Time Management</a:t>
            </a:r>
          </a:p>
          <a:p>
            <a:pPr marL="457200" indent="-457200">
              <a:buFont typeface="Arial" panose="020B0604020202020204" pitchFamily="34" charset="0"/>
              <a:buChar char="•"/>
            </a:pPr>
            <a:r>
              <a:rPr lang="en" sz="2800" dirty="0">
                <a:latin typeface="Century Gothic" panose="020B0502020202020204" pitchFamily="34" charset="0"/>
              </a:rPr>
              <a:t>Flexibility</a:t>
            </a:r>
          </a:p>
          <a:p>
            <a:pPr marL="457200" indent="-457200">
              <a:buFont typeface="Arial" panose="020B0604020202020204" pitchFamily="34" charset="0"/>
              <a:buChar char="•"/>
            </a:pPr>
            <a:r>
              <a:rPr lang="en" sz="2800" dirty="0">
                <a:latin typeface="Century Gothic" panose="020B0502020202020204" pitchFamily="34" charset="0"/>
              </a:rPr>
              <a:t>Negotiation and Conflict Resolution</a:t>
            </a:r>
          </a:p>
          <a:p>
            <a:endParaRPr lang="ru-RU" dirty="0"/>
          </a:p>
        </p:txBody>
      </p:sp>
    </p:spTree>
    <p:extLst>
      <p:ext uri="{BB962C8B-B14F-4D97-AF65-F5344CB8AC3E}">
        <p14:creationId xmlns:p14="http://schemas.microsoft.com/office/powerpoint/2010/main" val="248231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12894</TotalTime>
  <Words>581</Words>
  <Application>Microsoft Macintosh PowerPoint</Application>
  <PresentationFormat>Широкоэкранный</PresentationFormat>
  <Paragraphs>132</Paragraphs>
  <Slides>21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Calibri Light</vt:lpstr>
      <vt:lpstr>Century Gothic</vt:lpstr>
      <vt:lpstr>Тема Office</vt:lpstr>
      <vt:lpstr>Soft Skills</vt:lpstr>
      <vt:lpstr>Section 1 Personal brand and Soft skills </vt:lpstr>
      <vt:lpstr>Structure</vt:lpstr>
      <vt:lpstr>Introduction</vt:lpstr>
      <vt:lpstr>Outcomes</vt:lpstr>
      <vt:lpstr>Hard Skills</vt:lpstr>
      <vt:lpstr>Soft Skills</vt:lpstr>
      <vt:lpstr>Soft Skills</vt:lpstr>
      <vt:lpstr>Soft Skills</vt:lpstr>
      <vt:lpstr>  Communication is one of the most important soft skills    </vt:lpstr>
      <vt:lpstr>Self-motivation</vt:lpstr>
      <vt:lpstr>Responsibility</vt:lpstr>
      <vt:lpstr>Teamwork</vt:lpstr>
      <vt:lpstr>Decisiveness</vt:lpstr>
      <vt:lpstr>Ability to Work Under Pressure and Time Management</vt:lpstr>
      <vt:lpstr>Flexibility</vt:lpstr>
      <vt:lpstr>Networking</vt:lpstr>
      <vt:lpstr>PRACTICE: Behavior/Competency Based Interview </vt:lpstr>
      <vt:lpstr>PRACTICE: Behavior/Competency Based Interview </vt:lpstr>
      <vt:lpstr>PRACTICE: Questions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application package</dc:title>
  <dc:creator>igz1710@gmail.com</dc:creator>
  <cp:lastModifiedBy>igz1710@gmail.com</cp:lastModifiedBy>
  <cp:revision>20</cp:revision>
  <dcterms:created xsi:type="dcterms:W3CDTF">2021-10-02T08:24:31Z</dcterms:created>
  <dcterms:modified xsi:type="dcterms:W3CDTF">2022-09-08T12:25:27Z</dcterms:modified>
</cp:coreProperties>
</file>